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796" r:id="rId2"/>
    <p:sldId id="752" r:id="rId3"/>
    <p:sldId id="753" r:id="rId4"/>
    <p:sldId id="756" r:id="rId5"/>
    <p:sldId id="797" r:id="rId6"/>
    <p:sldId id="798" r:id="rId7"/>
    <p:sldId id="799" r:id="rId8"/>
    <p:sldId id="804" r:id="rId9"/>
    <p:sldId id="807" r:id="rId10"/>
    <p:sldId id="808" r:id="rId11"/>
    <p:sldId id="809" r:id="rId12"/>
    <p:sldId id="810" r:id="rId13"/>
    <p:sldId id="811" r:id="rId14"/>
    <p:sldId id="812" r:id="rId15"/>
    <p:sldId id="813" r:id="rId16"/>
    <p:sldId id="814" r:id="rId17"/>
    <p:sldId id="816" r:id="rId18"/>
    <p:sldId id="817" r:id="rId19"/>
    <p:sldId id="818" r:id="rId20"/>
    <p:sldId id="819" r:id="rId21"/>
    <p:sldId id="856" r:id="rId22"/>
    <p:sldId id="857" r:id="rId23"/>
    <p:sldId id="828" r:id="rId24"/>
    <p:sldId id="829" r:id="rId25"/>
    <p:sldId id="830" r:id="rId26"/>
    <p:sldId id="831" r:id="rId27"/>
    <p:sldId id="832" r:id="rId28"/>
    <p:sldId id="847" r:id="rId29"/>
    <p:sldId id="848" r:id="rId30"/>
    <p:sldId id="849" r:id="rId31"/>
    <p:sldId id="850" r:id="rId32"/>
    <p:sldId id="851" r:id="rId33"/>
    <p:sldId id="852" r:id="rId34"/>
    <p:sldId id="858" r:id="rId35"/>
    <p:sldId id="859" r:id="rId36"/>
    <p:sldId id="887" r:id="rId37"/>
    <p:sldId id="888" r:id="rId38"/>
    <p:sldId id="889" r:id="rId39"/>
    <p:sldId id="890" r:id="rId40"/>
    <p:sldId id="891" r:id="rId41"/>
    <p:sldId id="892" r:id="rId42"/>
    <p:sldId id="893" r:id="rId43"/>
    <p:sldId id="894" r:id="rId44"/>
    <p:sldId id="895" r:id="rId45"/>
    <p:sldId id="896" r:id="rId46"/>
    <p:sldId id="897" r:id="rId47"/>
    <p:sldId id="898" r:id="rId48"/>
    <p:sldId id="899" r:id="rId49"/>
    <p:sldId id="900" r:id="rId50"/>
    <p:sldId id="901" r:id="rId51"/>
    <p:sldId id="902" r:id="rId52"/>
    <p:sldId id="903" r:id="rId53"/>
    <p:sldId id="904" r:id="rId54"/>
    <p:sldId id="905" r:id="rId55"/>
    <p:sldId id="906" r:id="rId56"/>
    <p:sldId id="907" r:id="rId57"/>
    <p:sldId id="908" r:id="rId58"/>
    <p:sldId id="909" r:id="rId59"/>
    <p:sldId id="910" r:id="rId60"/>
    <p:sldId id="911" r:id="rId61"/>
    <p:sldId id="912" r:id="rId62"/>
    <p:sldId id="913" r:id="rId63"/>
    <p:sldId id="914" r:id="rId64"/>
    <p:sldId id="915" r:id="rId65"/>
    <p:sldId id="916" r:id="rId66"/>
    <p:sldId id="917" r:id="rId67"/>
    <p:sldId id="92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autoAdjust="0"/>
    <p:restoredTop sz="85783" autoAdjust="0"/>
  </p:normalViewPr>
  <p:slideViewPr>
    <p:cSldViewPr>
      <p:cViewPr>
        <p:scale>
          <a:sx n="114" d="100"/>
          <a:sy n="114" d="100"/>
        </p:scale>
        <p:origin x="50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Have students vote.</a:t>
            </a:r>
            <a:br>
              <a:rPr lang="en-US" dirty="0" smtClean="0"/>
            </a:br>
            <a:r>
              <a:rPr lang="en-US" dirty="0" smtClean="0"/>
              <a:t>For first one, pick</a:t>
            </a:r>
            <a:r>
              <a:rPr lang="en-US" baseline="0" dirty="0" smtClean="0"/>
              <a:t> More: [2,3,4]</a:t>
            </a:r>
            <a:br>
              <a:rPr lang="en-US" baseline="0" dirty="0" smtClean="0"/>
            </a:br>
            <a:r>
              <a:rPr lang="en-US" baseline="0" dirty="0" smtClean="0"/>
              <a:t>For now or less, if we added up, it doesn’t matter.  But we prefer a reward now.</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13</a:t>
            </a:fld>
            <a:endParaRPr lang="en-US"/>
          </a:p>
        </p:txBody>
      </p:sp>
    </p:spTree>
    <p:extLst>
      <p:ext uri="{BB962C8B-B14F-4D97-AF65-F5344CB8AC3E}">
        <p14:creationId xmlns:p14="http://schemas.microsoft.com/office/powerpoint/2010/main" val="65685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Gamma will be set less than one.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20612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smtClean="0">
                <a:ea typeface="ＭＳ Ｐゴシック" pitchFamily="34" charset="-128"/>
              </a:rPr>
              <a:t>Rewards in the future (deeper in the tree) matter less.  </a:t>
            </a:r>
          </a:p>
          <a:p>
            <a:r>
              <a:rPr lang="en-US" dirty="0" smtClean="0">
                <a:ea typeface="ＭＳ Ｐゴシック" pitchFamily="34" charset="-128"/>
              </a:rPr>
              <a:t>Discount of 0.5 is pretty</a:t>
            </a:r>
            <a:r>
              <a:rPr lang="en-US" baseline="0" dirty="0" smtClean="0">
                <a:ea typeface="ＭＳ Ｐゴシック" pitchFamily="34" charset="-128"/>
              </a:rPr>
              <a:t> harsh.  At each time step the reward is only worth half as much as in the previous step. </a:t>
            </a:r>
            <a:endParaRPr lang="en-US" dirty="0" smtClean="0">
              <a:ea typeface="ＭＳ Ｐゴシック" pitchFamily="34" charset="-128"/>
            </a:endParaRPr>
          </a:p>
          <a:p>
            <a:r>
              <a:rPr lang="en-US" dirty="0" smtClean="0">
                <a:ea typeface="ＭＳ Ｐゴシック" pitchFamily="34" charset="-128"/>
              </a:rPr>
              <a:t>Interesting: running </a:t>
            </a:r>
            <a:r>
              <a:rPr lang="en-US" dirty="0" err="1" smtClean="0">
                <a:ea typeface="ＭＳ Ｐゴシック" pitchFamily="34" charset="-128"/>
              </a:rPr>
              <a:t>expectimax</a:t>
            </a:r>
            <a:r>
              <a:rPr lang="en-US" dirty="0" smtClean="0">
                <a:ea typeface="ＭＳ Ｐゴシック" pitchFamily="34" charset="-128"/>
              </a:rPr>
              <a:t>, if having to truncate the search, then not losing much; e.g.,  less then \</a:t>
            </a:r>
            <a:r>
              <a:rPr lang="en-US" dirty="0" err="1" smtClean="0">
                <a:ea typeface="ＭＳ Ｐゴシック" pitchFamily="34" charset="-128"/>
              </a:rPr>
              <a:t>gamma^d</a:t>
            </a:r>
            <a:r>
              <a:rPr lang="en-US" dirty="0" smtClean="0">
                <a:ea typeface="ＭＳ Ｐゴシック" pitchFamily="34" charset="-128"/>
              </a:rPr>
              <a:t> / (1-\gamma)</a:t>
            </a:r>
          </a:p>
          <a:p>
            <a:endParaRPr lang="en-US" dirty="0"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15</a:t>
            </a:fld>
            <a:endParaRPr lang="en-US"/>
          </a:p>
        </p:txBody>
      </p:sp>
    </p:spTree>
    <p:extLst>
      <p:ext uri="{BB962C8B-B14F-4D97-AF65-F5344CB8AC3E}">
        <p14:creationId xmlns:p14="http://schemas.microsoft.com/office/powerpoint/2010/main" val="36367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Stationary preferences </a:t>
            </a:r>
            <a:r>
              <a:rPr lang="en-US" dirty="0" err="1" smtClean="0"/>
              <a:t>iff</a:t>
            </a:r>
            <a:r>
              <a:rPr lang="en-US" dirty="0" smtClean="0"/>
              <a:t> we stick one</a:t>
            </a:r>
            <a:r>
              <a:rPr lang="en-US" baseline="0" dirty="0" smtClean="0"/>
              <a:t> reward in the front, that implies that the relationship are the same.</a:t>
            </a:r>
            <a:endParaRPr lang="en-US" dirty="0" smtClean="0"/>
          </a:p>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169334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Utility at state S is exactly</a:t>
            </a:r>
            <a:r>
              <a:rPr lang="en-US" baseline="0" dirty="0" smtClean="0"/>
              <a:t> what would happen if you ran </a:t>
            </a:r>
            <a:r>
              <a:rPr lang="en-US" baseline="0" dirty="0" err="1" smtClean="0"/>
              <a:t>expectimax</a:t>
            </a:r>
            <a:r>
              <a:rPr lang="en-US" baseline="0" dirty="0" smtClean="0"/>
              <a:t> at state s.</a:t>
            </a:r>
          </a:p>
          <a:p>
            <a:r>
              <a:rPr lang="en-US" baseline="0" dirty="0" smtClean="0"/>
              <a:t>Q state is the value of undertaking the action A, (TOO LATE TO TURN BACK) and then computing the optimal </a:t>
            </a:r>
            <a:r>
              <a:rPr lang="en-US" baseline="0" dirty="0" err="1" smtClean="0"/>
              <a:t>util</a:t>
            </a:r>
            <a:endParaRPr lang="en-US" dirty="0" smtClean="0"/>
          </a:p>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152713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one particular setting for</a:t>
            </a:r>
            <a:r>
              <a:rPr lang="en-US" baseline="0" dirty="0" smtClean="0"/>
              <a:t> </a:t>
            </a:r>
            <a:r>
              <a:rPr lang="en-US" baseline="0" dirty="0" err="1" smtClean="0"/>
              <a:t>Gridworld</a:t>
            </a:r>
            <a:r>
              <a:rPr lang="en-US" baseline="0" dirty="0" smtClean="0"/>
              <a:t>.  (Remember that we had some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21</a:t>
            </a:fld>
            <a:endParaRPr lang="en-US"/>
          </a:p>
        </p:txBody>
      </p:sp>
    </p:spTree>
    <p:extLst>
      <p:ext uri="{BB962C8B-B14F-4D97-AF65-F5344CB8AC3E}">
        <p14:creationId xmlns:p14="http://schemas.microsoft.com/office/powerpoint/2010/main" val="612741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Write these out on the board.</a:t>
            </a:r>
            <a:br>
              <a:rPr lang="en-US" b="1" dirty="0" smtClean="0"/>
            </a:br>
            <a:r>
              <a:rPr lang="en-US" dirty="0" smtClean="0"/>
              <a:t>Max </a:t>
            </a:r>
            <a:r>
              <a:rPr lang="en-US" dirty="0" smtClean="0"/>
              <a:t>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83295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85149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r>
              <a:rPr lang="en-US" dirty="0" smtClean="0"/>
              <a:t>.</a:t>
            </a:r>
            <a:br>
              <a:rPr lang="en-US" dirty="0" smtClean="0"/>
            </a:br>
            <a:endParaRPr lang="en-US" dirty="0" smtClean="0"/>
          </a:p>
          <a:p>
            <a:r>
              <a:rPr lang="en-US" dirty="0" smtClean="0"/>
              <a:t>We return to the same state over and over</a:t>
            </a:r>
            <a:r>
              <a:rPr lang="en-US" baseline="0" dirty="0" smtClean="0"/>
              <a:t> again.</a:t>
            </a:r>
            <a:r>
              <a:rPr lang="en-US" dirty="0" smtClean="0"/>
              <a:t/>
            </a:r>
            <a:br>
              <a:rPr lang="en-US" dirty="0" smtClean="0"/>
            </a:br>
            <a:r>
              <a:rPr lang="en-US" dirty="0" smtClean="0"/>
              <a:t>This</a:t>
            </a:r>
            <a:r>
              <a:rPr lang="en-US" baseline="0" dirty="0" smtClean="0"/>
              <a:t> might of remind </a:t>
            </a:r>
            <a:r>
              <a:rPr lang="en-US" dirty="0" smtClean="0"/>
              <a:t>you of Graph</a:t>
            </a:r>
            <a:r>
              <a:rPr lang="en-US" baseline="0" dirty="0" smtClean="0"/>
              <a:t> Search instead of Tree search.</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34828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62858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2</a:t>
            </a:fld>
            <a:endParaRPr 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99110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764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30</a:t>
            </a:fld>
            <a:endParaRPr lang="en-US"/>
          </a:p>
        </p:txBody>
      </p:sp>
    </p:spTree>
    <p:extLst>
      <p:ext uri="{BB962C8B-B14F-4D97-AF65-F5344CB8AC3E}">
        <p14:creationId xmlns:p14="http://schemas.microsoft.com/office/powerpoint/2010/main" val="1047168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r>
              <a:rPr lang="en-US" baseline="0" dirty="0" smtClean="0"/>
              <a:t>.  [2,1,0]</a:t>
            </a:r>
            <a:endParaRPr lang="en-US" baseline="0" dirty="0" smtClean="0"/>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r>
              <a:rPr lang="en-US" baseline="0" dirty="0" smtClean="0"/>
              <a:t> [3.5, 2.5, 0]</a:t>
            </a:r>
            <a:endParaRPr lang="en-US" baseline="0" dirty="0" smtClean="0"/>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6827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84241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548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35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a:t>
            </a:fld>
            <a:endParaRPr lang="en-US"/>
          </a:p>
        </p:txBody>
      </p:sp>
    </p:spTree>
    <p:extLst>
      <p:ext uri="{BB962C8B-B14F-4D97-AF65-F5344CB8AC3E}">
        <p14:creationId xmlns:p14="http://schemas.microsoft.com/office/powerpoint/2010/main" val="1883879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opposite conclusion 0.2*4 = 0.8, 0.25*4 = 1, so 0.8 U($4k) &gt; 1.0 * U($3k)</a:t>
            </a:r>
            <a:endParaRPr lang="en-US" dirty="0" smtClean="0"/>
          </a:p>
          <a:p>
            <a:endParaRPr lang="en-US" dirty="0" smtClean="0"/>
          </a:p>
          <a:p>
            <a:r>
              <a:rPr lang="en-US" dirty="0" smtClean="0"/>
              <a:t>So what the heck?  You’re making irrational preferences?  Are you irrational or did</a:t>
            </a:r>
            <a:r>
              <a:rPr lang="en-US" baseline="0" dirty="0" smtClean="0"/>
              <a:t> I do something wrong?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1194908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542315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7</a:t>
            </a:fld>
            <a:endParaRPr lang="en-US"/>
          </a:p>
        </p:txBody>
      </p:sp>
    </p:spTree>
    <p:extLst>
      <p:ext uri="{BB962C8B-B14F-4D97-AF65-F5344CB8AC3E}">
        <p14:creationId xmlns:p14="http://schemas.microsoft.com/office/powerpoint/2010/main" val="974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8</a:t>
            </a:fld>
            <a:endParaRPr lang="en-US"/>
          </a:p>
        </p:txBody>
      </p:sp>
    </p:spTree>
    <p:extLst>
      <p:ext uri="{BB962C8B-B14F-4D97-AF65-F5344CB8AC3E}">
        <p14:creationId xmlns:p14="http://schemas.microsoft.com/office/powerpoint/2010/main" val="31534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a:p>
        </p:txBody>
      </p:sp>
    </p:spTree>
    <p:extLst>
      <p:ext uri="{BB962C8B-B14F-4D97-AF65-F5344CB8AC3E}">
        <p14:creationId xmlns:p14="http://schemas.microsoft.com/office/powerpoint/2010/main" val="6646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30072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tags" Target="../tags/tag2.xml"/><Relationship Id="rId2"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26.png"/><Relationship Id="rId10" Type="http://schemas.openxmlformats.org/officeDocument/2006/relationships/image" Target="../media/image30.png"/><Relationship Id="rId1" Type="http://schemas.openxmlformats.org/officeDocument/2006/relationships/tags" Target="../tags/tag5.xml"/><Relationship Id="rId2" Type="http://schemas.openxmlformats.org/officeDocument/2006/relationships/tags" Target="../tags/tag6.xml"/></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Layout" Target="../slideLayouts/slideLayout2.xml"/><Relationship Id="rId7" Type="http://schemas.openxmlformats.org/officeDocument/2006/relationships/notesSlide" Target="../notesSlides/notesSlide13.xml"/><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notesSlide" Target="../notesSlides/notesSlide16.xml"/><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tags" Target="../tags/tag14.xml"/><Relationship Id="rId2"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26.xml"/><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53.png"/><Relationship Id="rId23" Type="http://schemas.openxmlformats.org/officeDocument/2006/relationships/image" Target="../media/image49.png"/><Relationship Id="rId24" Type="http://schemas.openxmlformats.org/officeDocument/2006/relationships/image" Target="../media/image51.png"/><Relationship Id="rId25" Type="http://schemas.openxmlformats.org/officeDocument/2006/relationships/image" Target="../media/image50.png"/><Relationship Id="rId26" Type="http://schemas.openxmlformats.org/officeDocument/2006/relationships/image" Target="../media/image54.png"/><Relationship Id="rId27" Type="http://schemas.openxmlformats.org/officeDocument/2006/relationships/image" Target="../media/image52.png"/><Relationship Id="rId28" Type="http://schemas.openxmlformats.org/officeDocument/2006/relationships/image" Target="../media/image55.png"/><Relationship Id="rId29" Type="http://schemas.openxmlformats.org/officeDocument/2006/relationships/image" Target="../media/image56.png"/><Relationship Id="rId30" Type="http://schemas.openxmlformats.org/officeDocument/2006/relationships/image" Target="../media/image57.png"/><Relationship Id="rId10" Type="http://schemas.openxmlformats.org/officeDocument/2006/relationships/tags" Target="../tags/tag27.xml"/><Relationship Id="rId11" Type="http://schemas.openxmlformats.org/officeDocument/2006/relationships/tags" Target="../tags/tag28.xml"/><Relationship Id="rId12" Type="http://schemas.openxmlformats.org/officeDocument/2006/relationships/tags" Target="../tags/tag29.xml"/><Relationship Id="rId13" Type="http://schemas.openxmlformats.org/officeDocument/2006/relationships/tags" Target="../tags/tag30.xml"/><Relationship Id="rId14" Type="http://schemas.openxmlformats.org/officeDocument/2006/relationships/tags" Target="../tags/tag31.xml"/><Relationship Id="rId15" Type="http://schemas.openxmlformats.org/officeDocument/2006/relationships/tags" Target="../tags/tag32.xml"/><Relationship Id="rId16" Type="http://schemas.openxmlformats.org/officeDocument/2006/relationships/slideLayout" Target="../slideLayouts/slideLayout2.xml"/><Relationship Id="rId17" Type="http://schemas.openxmlformats.org/officeDocument/2006/relationships/notesSlide" Target="../notesSlides/notesSlide20.xml"/><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tags" Target="../tags/tag23.xml"/><Relationship Id="rId7" Type="http://schemas.openxmlformats.org/officeDocument/2006/relationships/tags" Target="../tags/tag24.xml"/><Relationship Id="rId8" Type="http://schemas.openxmlformats.org/officeDocument/2006/relationships/tags" Target="../tags/tag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9.png"/><Relationship Id="rId1" Type="http://schemas.openxmlformats.org/officeDocument/2006/relationships/tags" Target="../tags/tag3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23.xml"/><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2.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slideLayout" Target="../slideLayouts/slideLayout2.xml"/><Relationship Id="rId6" Type="http://schemas.openxmlformats.org/officeDocument/2006/relationships/notesSlide" Target="../notesSlides/notesSlide24.xml"/><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tags" Target="../tags/tag42.xml"/><Relationship Id="rId2" Type="http://schemas.openxmlformats.org/officeDocument/2006/relationships/tags" Target="../tags/tag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43.png"/><Relationship Id="rId1" Type="http://schemas.openxmlformats.org/officeDocument/2006/relationships/tags" Target="../tags/tag44.xml"/><Relationship Id="rId2" Type="http://schemas.openxmlformats.org/officeDocument/2006/relationships/tags" Target="../tags/tag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75.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tags" Target="../tags/tag48.xml"/><Relationship Id="rId2" Type="http://schemas.openxmlformats.org/officeDocument/2006/relationships/tags" Target="../tags/tag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0.xml"/><Relationship Id="rId2" Type="http://schemas.openxmlformats.org/officeDocument/2006/relationships/tags" Target="../tags/tag5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6.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5.png"/><Relationship Id="rId1" Type="http://schemas.openxmlformats.org/officeDocument/2006/relationships/tags" Target="../tags/tag52.xml"/><Relationship Id="rId2" Type="http://schemas.openxmlformats.org/officeDocument/2006/relationships/tags" Target="../tags/tag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59.png"/><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59.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5.xml"/><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tags" Target="../tags/tag56.xml"/><Relationship Id="rId2" Type="http://schemas.openxmlformats.org/officeDocument/2006/relationships/tags" Target="../tags/tag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a:t>Markov Decision Processes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Chapters 3 </a:t>
            </a:r>
            <a:br>
              <a:rPr lang="en-US" dirty="0" smtClean="0"/>
            </a:br>
            <a:r>
              <a:rPr lang="en-US" dirty="0" smtClean="0"/>
              <a:t>and Chapter 6.1, 6.2, 6.5</a:t>
            </a:r>
            <a:br>
              <a:rPr lang="en-US" dirty="0" smtClean="0"/>
            </a:br>
            <a:r>
              <a:rPr lang="en-US" dirty="0" smtClean="0"/>
              <a:t>AIMA Chapter 17.1-17.3</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1368745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extLst>
      <p:ext uri="{BB962C8B-B14F-4D97-AF65-F5344CB8AC3E}">
        <p14:creationId xmlns:p14="http://schemas.microsoft.com/office/powerpoint/2010/main" val="1310203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extLst>
      <p:ext uri="{BB962C8B-B14F-4D97-AF65-F5344CB8AC3E}">
        <p14:creationId xmlns:p14="http://schemas.microsoft.com/office/powerpoint/2010/main" val="18887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15880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110155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142823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213900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109810722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extLst>
      <p:ext uri="{BB962C8B-B14F-4D97-AF65-F5344CB8AC3E}">
        <p14:creationId xmlns:p14="http://schemas.microsoft.com/office/powerpoint/2010/main" val="133207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4600" y="3592512"/>
            <a:ext cx="4935903" cy="2833688"/>
          </a:xfrm>
          <a:prstGeom prst="rect">
            <a:avLst/>
          </a:prstGeom>
          <a:noFill/>
          <a:extLst>
            <a:ext uri="{909E8E84-426E-40dd-AFC4-6F175D3DCCD1}">
              <a14:hiddenFill xmlns="" xmlns:a14="http://schemas.microsoft.com/office/drawing/2010/main">
                <a:solidFill>
                  <a:srgbClr val="FFFFFF"/>
                </a:solidFill>
              </a14:hiddenFill>
            </a:ext>
          </a:extLst>
        </p:spPr>
      </p:pic>
      <p:sp>
        <p:nvSpPr>
          <p:cNvPr id="27651" name="Rectangle 2"/>
          <p:cNvSpPr>
            <a:spLocks noGrp="1" noChangeArrowheads="1"/>
          </p:cNvSpPr>
          <p:nvPr>
            <p:ph type="title"/>
          </p:nvPr>
        </p:nvSpPr>
        <p:spPr/>
        <p:txBody>
          <a:bodyPr/>
          <a:lstStyle/>
          <a:p>
            <a:r>
              <a:rPr lang="en-US" dirty="0" smtClean="0"/>
              <a:t>Review: 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The </a:t>
            </a:r>
            <a:r>
              <a:rPr lang="en-US" sz="2000" dirty="0" smtClean="0">
                <a:solidFill>
                  <a:srgbClr val="0070C0"/>
                </a:solidFill>
              </a:rPr>
              <a:t>utility of the lottery </a:t>
            </a:r>
            <a:r>
              <a:rPr lang="en-US" sz="2000" dirty="0" smtClean="0"/>
              <a:t>is U(L) = p*U($X) + (1-p)*U($Y)</a:t>
            </a:r>
          </a:p>
          <a:p>
            <a:pPr lvl="1">
              <a:defRPr/>
            </a:pPr>
            <a:r>
              <a:rPr lang="en-US" sz="2000" dirty="0" smtClean="0"/>
              <a:t>Typically, people express their utilities as: </a:t>
            </a:r>
            <a:r>
              <a:rPr lang="en-US" sz="2000" dirty="0" smtClean="0">
                <a:solidFill>
                  <a:srgbClr val="00B0F0"/>
                </a:solidFill>
              </a:rPr>
              <a:t>U(L)</a:t>
            </a:r>
            <a:r>
              <a:rPr lang="en-US" sz="2000" dirty="0" smtClean="0"/>
              <a:t> &lt; </a:t>
            </a:r>
            <a:r>
              <a:rPr lang="en-US" sz="2000" dirty="0" smtClean="0">
                <a:solidFill>
                  <a:srgbClr val="C00000"/>
                </a:solidFill>
              </a:rPr>
              <a:t>U( EMV(L) )</a:t>
            </a:r>
          </a:p>
          <a:p>
            <a:pPr lvl="1">
              <a:defRPr/>
            </a:pPr>
            <a:r>
              <a:rPr lang="en-US" sz="2000" dirty="0" smtClean="0"/>
              <a:t>In this sense, people are </a:t>
            </a:r>
            <a:r>
              <a:rPr lang="en-US" sz="2000" dirty="0" smtClean="0">
                <a:solidFill>
                  <a:srgbClr val="CC0000"/>
                </a:solidFill>
              </a:rPr>
              <a:t>risk-averse.  </a:t>
            </a:r>
            <a:br>
              <a:rPr lang="en-US" sz="2000" dirty="0" smtClean="0">
                <a:solidFill>
                  <a:srgbClr val="CC0000"/>
                </a:solidFill>
              </a:rPr>
            </a:br>
            <a:r>
              <a:rPr lang="en-US" sz="2000" dirty="0" smtClean="0">
                <a:solidFill>
                  <a:srgbClr val="DEBDFF"/>
                </a:solidFill>
              </a:rPr>
              <a:t>They would rather have a smaller amount of money </a:t>
            </a:r>
            <a:br>
              <a:rPr lang="en-US" sz="2000" dirty="0" smtClean="0">
                <a:solidFill>
                  <a:srgbClr val="DEBDFF"/>
                </a:solidFill>
              </a:rPr>
            </a:br>
            <a:r>
              <a:rPr lang="en-US" sz="2000" dirty="0" smtClean="0">
                <a:solidFill>
                  <a:srgbClr val="DEBDFF"/>
                </a:solidFill>
              </a:rPr>
              <a:t>than the gamble on the chance of having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37399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Values V*</a:t>
            </a:r>
            <a:endParaRPr lang="en-US" dirty="0"/>
          </a:p>
        </p:txBody>
      </p:sp>
      <p:pic>
        <p:nvPicPr>
          <p:cNvPr id="3" name="Picture 2" descr="Screen Shot 2014-08-11 at 12.15.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5" y="1083733"/>
            <a:ext cx="6286531" cy="5791200"/>
          </a:xfrm>
          <a:prstGeom prst="rect">
            <a:avLst/>
          </a:prstGeom>
        </p:spPr>
      </p:pic>
    </p:spTree>
    <p:extLst>
      <p:ext uri="{BB962C8B-B14F-4D97-AF65-F5344CB8AC3E}">
        <p14:creationId xmlns:p14="http://schemas.microsoft.com/office/powerpoint/2010/main" val="119075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Q*</a:t>
            </a:r>
            <a:endParaRPr lang="en-US" dirty="0"/>
          </a:p>
        </p:txBody>
      </p:sp>
      <p:pic>
        <p:nvPicPr>
          <p:cNvPr id="3" name="Picture 2" descr="Screen Shot 2014-08-11 at 12.1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424" y="1143000"/>
            <a:ext cx="6245153" cy="5740401"/>
          </a:xfrm>
          <a:prstGeom prst="rect">
            <a:avLst/>
          </a:prstGeom>
        </p:spPr>
      </p:pic>
    </p:spTree>
    <p:extLst>
      <p:ext uri="{BB962C8B-B14F-4D97-AF65-F5344CB8AC3E}">
        <p14:creationId xmlns:p14="http://schemas.microsoft.com/office/powerpoint/2010/main" val="1327955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8239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6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50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3922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648418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linear and they have many lotteries)</a:t>
            </a:r>
          </a:p>
          <a:p>
            <a:endParaRPr lang="en-US" sz="24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097722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701637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58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3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the utility of $0 is 0, that is U($0)=0, then</a:t>
            </a:r>
          </a:p>
          <a:p>
            <a:pPr lvl="1">
              <a:lnSpc>
                <a:spcPct val="80000"/>
              </a:lnSpc>
            </a:pPr>
            <a:r>
              <a:rPr lang="en-US" sz="2400" dirty="0" smtClean="0"/>
              <a:t>B &gt; A </a:t>
            </a:r>
            <a:r>
              <a:rPr lang="en-US" sz="2400" dirty="0" smtClean="0">
                <a:sym typeface="Symbol" pitchFamily="18" charset="2"/>
              </a:rPr>
              <a:t> 1.0 U($3k) &gt; 0.8 U($4k)</a:t>
            </a:r>
          </a:p>
          <a:p>
            <a:pPr lvl="1">
              <a:lnSpc>
                <a:spcPct val="80000"/>
              </a:lnSpc>
            </a:pPr>
            <a:r>
              <a:rPr lang="en-US" sz="2400" dirty="0" smtClean="0"/>
              <a:t>C &gt; D = chance of C*4 &gt; chance of D*4 </a:t>
            </a:r>
            <a:r>
              <a:rPr lang="en-US" sz="2400" dirty="0" smtClean="0">
                <a:sym typeface="Symbol" pitchFamily="18" charset="2"/>
              </a:rPr>
              <a:t> 0.8 U($4k) &gt; 1.0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295400"/>
            <a:ext cx="4935903" cy="28336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9156076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712865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Reinforcement Learning!</a:t>
            </a:r>
            <a:endParaRPr lang="en-US" dirty="0"/>
          </a:p>
        </p:txBody>
      </p:sp>
    </p:spTree>
    <p:extLst>
      <p:ext uri="{BB962C8B-B14F-4D97-AF65-F5344CB8AC3E}">
        <p14:creationId xmlns:p14="http://schemas.microsoft.com/office/powerpoint/2010/main" val="1364268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extLst>
      <p:ext uri="{BB962C8B-B14F-4D97-AF65-F5344CB8AC3E}">
        <p14:creationId xmlns:p14="http://schemas.microsoft.com/office/powerpoint/2010/main" val="18032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extLst>
      <p:ext uri="{BB962C8B-B14F-4D97-AF65-F5344CB8AC3E}">
        <p14:creationId xmlns:p14="http://schemas.microsoft.com/office/powerpoint/2010/main" val="971605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extLst>
      <p:ext uri="{BB962C8B-B14F-4D97-AF65-F5344CB8AC3E}">
        <p14:creationId xmlns:p14="http://schemas.microsoft.com/office/powerpoint/2010/main" val="3708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40815</TotalTime>
  <Words>6224</Words>
  <Application>Microsoft Macintosh PowerPoint</Application>
  <PresentationFormat>Widescreen</PresentationFormat>
  <Paragraphs>821</Paragraphs>
  <Slides>67</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Calibri</vt:lpstr>
      <vt:lpstr>Mangal</vt:lpstr>
      <vt:lpstr>MS PGothic</vt:lpstr>
      <vt:lpstr>ＭＳ Ｐゴシック</vt:lpstr>
      <vt:lpstr>Symbol</vt:lpstr>
      <vt:lpstr>Times New Roman</vt:lpstr>
      <vt:lpstr>Wingdings</vt:lpstr>
      <vt:lpstr>Arial</vt:lpstr>
      <vt:lpstr>dan-berkeley-nlp-v1</vt:lpstr>
      <vt:lpstr>Markov Decision Processes  </vt:lpstr>
      <vt:lpstr>Review: Money</vt:lpstr>
      <vt:lpstr>Example: Insurance</vt:lpstr>
      <vt:lpstr>Example: Human Rationality?</vt:lpstr>
      <vt:lpstr>Markov Decision Processes</vt:lpstr>
      <vt:lpstr>Non-Deterministic Search</vt:lpstr>
      <vt:lpstr>Example: Grid World</vt:lpstr>
      <vt:lpstr>Policies</vt:lpstr>
      <vt:lpstr>Example: Racing</vt:lpstr>
      <vt:lpstr>Racing Search Tree</vt:lpstr>
      <vt:lpstr>MDP Search Trees</vt:lpstr>
      <vt:lpstr>Utilities of Sequences</vt:lpstr>
      <vt:lpstr>Utilities of Sequences</vt:lpstr>
      <vt:lpstr>Discounting</vt:lpstr>
      <vt:lpstr>Discounting</vt:lpstr>
      <vt:lpstr>Stationary Preferences</vt:lpstr>
      <vt:lpstr>Infinite Utilities?!</vt:lpstr>
      <vt:lpstr>Recap: Defining MDPs</vt:lpstr>
      <vt:lpstr>Solving MDPs</vt:lpstr>
      <vt:lpstr>Optimal Quantities</vt:lpstr>
      <vt:lpstr>Gridworld Values V*</vt:lpstr>
      <vt:lpstr>Gridworld: Q*</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Next Time: Reinforcement Learning!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2503</cp:revision>
  <cp:lastPrinted>2014-02-11T19:07:06Z</cp:lastPrinted>
  <dcterms:created xsi:type="dcterms:W3CDTF">2004-08-27T04:16:05Z</dcterms:created>
  <dcterms:modified xsi:type="dcterms:W3CDTF">2019-07-17T18:25:57Z</dcterms:modified>
</cp:coreProperties>
</file>